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2" r:id="rId6"/>
    <p:sldId id="263" r:id="rId7"/>
    <p:sldId id="261" r:id="rId8"/>
    <p:sldId id="25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117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Mythology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Greek 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Pantheistic- they believed in many gods, who often acted humanly, showing emotions like rage, jealousy, and depression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The biggest “sin” an ancient Greek could commit was HUBRIS, the belief that one is better than or doesn’t need the gods).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People were driven by honor; reputation and legacy were very important; revenge was admirable and respectable.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Hospitality was also important.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000" r="10000"/>
          <a:stretch>
            <a:fillRect/>
          </a:stretch>
        </p:blipFill>
        <p:spPr>
          <a:xfrm rot="150174">
            <a:off x="4848225" y="836613"/>
            <a:ext cx="3657600" cy="4000500"/>
          </a:xfrm>
        </p:spPr>
      </p:pic>
      <p:sp>
        <p:nvSpPr>
          <p:cNvPr id="6" name="TextBox 5"/>
          <p:cNvSpPr txBox="1"/>
          <p:nvPr/>
        </p:nvSpPr>
        <p:spPr>
          <a:xfrm>
            <a:off x="4927971" y="5004214"/>
            <a:ext cx="3518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Greek society flourished between 800 and</a:t>
            </a:r>
          </a:p>
          <a:p>
            <a:r>
              <a:rPr lang="en-US" sz="1400" i="1" dirty="0" smtClean="0"/>
              <a:t>30 BCE.  Some of the legends in mythology</a:t>
            </a:r>
          </a:p>
          <a:p>
            <a:r>
              <a:rPr lang="en-US" sz="1400" i="1" dirty="0" smtClean="0"/>
              <a:t>(The Trojan War, Oedipus, Odysseus, etc.)</a:t>
            </a:r>
          </a:p>
          <a:p>
            <a:r>
              <a:rPr lang="en-US" sz="1400" i="1" dirty="0"/>
              <a:t>r</a:t>
            </a:r>
            <a:r>
              <a:rPr lang="en-US" sz="1400" i="1" dirty="0" smtClean="0"/>
              <a:t>efer back to “specific” history dating back</a:t>
            </a:r>
          </a:p>
          <a:p>
            <a:r>
              <a:rPr lang="en-US" sz="1400" i="1" dirty="0"/>
              <a:t>e</a:t>
            </a:r>
            <a:r>
              <a:rPr lang="en-US" sz="1400" i="1" dirty="0" smtClean="0"/>
              <a:t>ven further.  For example, the Trojan War stories are set around 1300 BCE.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070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the ancient Greeks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Science and mathematics</a:t>
            </a:r>
          </a:p>
          <a:p>
            <a:r>
              <a:rPr lang="en-US" dirty="0" smtClean="0"/>
              <a:t>System of medicine</a:t>
            </a:r>
          </a:p>
          <a:p>
            <a:r>
              <a:rPr lang="en-US" dirty="0" smtClean="0"/>
              <a:t>Philosophy shaped western civilization and thought</a:t>
            </a:r>
          </a:p>
          <a:p>
            <a:r>
              <a:rPr lang="en-US" dirty="0" smtClean="0"/>
              <a:t>Arts, drama, poetry, sculpture, literature, architecture</a:t>
            </a:r>
          </a:p>
          <a:p>
            <a:r>
              <a:rPr lang="en-US" dirty="0" smtClean="0"/>
              <a:t>Law, government, democracy developed in Athens</a:t>
            </a:r>
          </a:p>
          <a:p>
            <a:r>
              <a:rPr lang="en-US" dirty="0" smtClean="0"/>
              <a:t>Military tactics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4" y="2554940"/>
            <a:ext cx="4293816" cy="31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the Romans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61" b="86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733660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Wingdings" charset="2"/>
              <a:buChar char="v"/>
            </a:pPr>
            <a:r>
              <a:rPr lang="en-US" dirty="0" smtClean="0"/>
              <a:t>In the last century, before the birth of “Christ,” the Roman empire expanded and became more powerful than Greece.</a:t>
            </a:r>
          </a:p>
          <a:p>
            <a:pPr marL="285750" indent="-285750" algn="l">
              <a:buFont typeface="Wingdings" charset="2"/>
              <a:buChar char="v"/>
            </a:pPr>
            <a:r>
              <a:rPr lang="en-US" dirty="0" smtClean="0"/>
              <a:t>In 146 BC, Romans took over much of Greece.</a:t>
            </a:r>
          </a:p>
          <a:p>
            <a:pPr marL="285750" indent="-285750" algn="l">
              <a:buFont typeface="Wingdings" charset="2"/>
              <a:buChar char="v"/>
            </a:pPr>
            <a:r>
              <a:rPr lang="en-US" dirty="0" smtClean="0"/>
              <a:t>The Romans were influenced by the Greeks and adopted Greek myths, but with their own gods as </a:t>
            </a:r>
            <a:r>
              <a:rPr lang="en-US" dirty="0" err="1" smtClean="0"/>
              <a:t>charcters</a:t>
            </a:r>
            <a:r>
              <a:rPr lang="en-US" dirty="0" smtClean="0"/>
              <a:t>.</a:t>
            </a:r>
          </a:p>
          <a:p>
            <a:pPr marL="285750" indent="-285750" algn="l">
              <a:buFont typeface="Wingdings" charset="2"/>
              <a:buChar char="v"/>
            </a:pPr>
            <a:r>
              <a:rPr lang="en-US" dirty="0" smtClean="0"/>
              <a:t>Eventually, they became almost exactly alike.</a:t>
            </a:r>
          </a:p>
          <a:p>
            <a:pPr marL="285750" indent="-285750" algn="l">
              <a:buFont typeface="Wingdings" charset="2"/>
              <a:buChar char="v"/>
            </a:pPr>
            <a:r>
              <a:rPr lang="en-US" dirty="0" smtClean="0"/>
              <a:t>Therefore, there are both Greek and Latin names for the gods.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your next task…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993" b="129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97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You will need to read EACH slide carefully, so you do not miss anything.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6690" b="-36690"/>
          <a:stretch>
            <a:fillRect/>
          </a:stretch>
        </p:blipFill>
        <p:spPr>
          <a:xfrm rot="21355093">
            <a:off x="2359025" y="458788"/>
            <a:ext cx="4425950" cy="3078162"/>
          </a:xfrm>
        </p:spPr>
      </p:pic>
    </p:spTree>
    <p:extLst>
      <p:ext uri="{BB962C8B-B14F-4D97-AF65-F5344CB8AC3E}">
        <p14:creationId xmlns:p14="http://schemas.microsoft.com/office/powerpoint/2010/main" val="24317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myth?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A story created by a whole group of people or a society to explain their beliefs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Deals with super natural beings, ancestors, and heroes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Usually spread by word of mouth (orally)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8" name="Picture Placeholder 7" descr="mythology-medusa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97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Mythology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9586" r="19586"/>
          <a:stretch>
            <a:fillRect/>
          </a:stretch>
        </p:blipFill>
        <p:spPr/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Scientific: explain things in nature; explain the unexplainable (i.e. seasons)</a:t>
            </a:r>
          </a:p>
          <a:p>
            <a:r>
              <a:rPr lang="en-US" dirty="0" smtClean="0"/>
              <a:t>Literary- good storytelling; entertainment</a:t>
            </a:r>
          </a:p>
          <a:p>
            <a:r>
              <a:rPr lang="en-US" dirty="0" smtClean="0"/>
              <a:t>Religious- explain the role of gods in everyday life; give meaning to life; give guidelines for how people should live their lives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Myths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Cosmic myths: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About creation and the end of the world</a:t>
            </a:r>
          </a:p>
          <a:p>
            <a:r>
              <a:rPr lang="en-US" b="1" dirty="0" smtClean="0"/>
              <a:t>Theistic myths: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About gods such as Zeus or Athena</a:t>
            </a:r>
          </a:p>
          <a:p>
            <a:r>
              <a:rPr lang="en-US" b="1" dirty="0" smtClean="0"/>
              <a:t>Hero myths: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About individuals such as Heracles, Perseus, and Achilles</a:t>
            </a:r>
          </a:p>
          <a:p>
            <a:r>
              <a:rPr lang="en-US" b="1" dirty="0" smtClean="0"/>
              <a:t>Place/Object myths:</a:t>
            </a:r>
          </a:p>
          <a:p>
            <a:r>
              <a:rPr lang="en-US" dirty="0" smtClean="0"/>
              <a:t>-  About items or places such as the golden fleece; the Trojan war</a:t>
            </a:r>
          </a:p>
          <a:p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47" r="47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69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Eight Elements found in Mythology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4251960" cy="4102100"/>
          </a:xfrm>
        </p:spPr>
        <p:txBody>
          <a:bodyPr>
            <a:noAutofit/>
          </a:bodyPr>
          <a:lstStyle/>
          <a:p>
            <a:pPr lvl="0"/>
            <a:r>
              <a:rPr lang="en-US" sz="1200" i="1" dirty="0"/>
              <a:t> Sometimes written to explain natural phenomena, such as why the sun rises, why it rains, how the earth began.</a:t>
            </a:r>
            <a:endParaRPr lang="en-US" sz="1200" dirty="0"/>
          </a:p>
          <a:p>
            <a:pPr lvl="0"/>
            <a:r>
              <a:rPr lang="en-US" sz="1200" i="1" dirty="0"/>
              <a:t>Contain good and evil royalty, like kings and princesses, etc.</a:t>
            </a:r>
            <a:endParaRPr lang="en-US" sz="1200" dirty="0"/>
          </a:p>
          <a:p>
            <a:pPr lvl="0"/>
            <a:r>
              <a:rPr lang="en-US" sz="1200" i="1" dirty="0"/>
              <a:t>Sons are often raised by someone besides their birth parents.</a:t>
            </a:r>
            <a:endParaRPr lang="en-US" sz="1200" dirty="0"/>
          </a:p>
          <a:p>
            <a:pPr lvl="0"/>
            <a:r>
              <a:rPr lang="en-US" sz="1200" i="1" dirty="0"/>
              <a:t>Contain imaginary creatures, people, or animals that have unusual qualities.</a:t>
            </a:r>
            <a:endParaRPr lang="en-US" sz="1200" dirty="0"/>
          </a:p>
          <a:p>
            <a:pPr lvl="0"/>
            <a:r>
              <a:rPr lang="en-US" sz="1200" i="1" dirty="0"/>
              <a:t>The hero uses magic to move the plot along.</a:t>
            </a:r>
            <a:endParaRPr lang="en-US" sz="1200" dirty="0"/>
          </a:p>
          <a:p>
            <a:pPr lvl="0"/>
            <a:r>
              <a:rPr lang="en-US" sz="1200" i="1" dirty="0"/>
              <a:t>The gods play a significant role in helping or getting in the way of the main character(s).</a:t>
            </a:r>
            <a:endParaRPr lang="en-US" sz="1200" dirty="0"/>
          </a:p>
          <a:p>
            <a:pPr lvl="0"/>
            <a:r>
              <a:rPr lang="en-US" sz="1200" i="1" dirty="0"/>
              <a:t>The “good” characters of the story show similar characteristics (young, handsome, clever, thoughtful), etc.</a:t>
            </a:r>
            <a:endParaRPr lang="en-US" sz="1200" dirty="0"/>
          </a:p>
          <a:p>
            <a:pPr lvl="0"/>
            <a:r>
              <a:rPr lang="en-US" sz="1200" i="1" dirty="0"/>
              <a:t>Rely on the belief of fate, that you have a destiny that cannot be changed unless the Oracle chooses to change it.</a:t>
            </a:r>
            <a:endParaRPr lang="en-US" sz="1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2116" b="12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12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Why do we study mythology?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learn about ancient cultures</a:t>
            </a:r>
          </a:p>
          <a:p>
            <a:r>
              <a:rPr lang="en-US" dirty="0" smtClean="0"/>
              <a:t>As inspiration for our own art and writing</a:t>
            </a:r>
          </a:p>
          <a:p>
            <a:r>
              <a:rPr lang="en-US" dirty="0" smtClean="0"/>
              <a:t>To teach values and         morals</a:t>
            </a:r>
          </a:p>
          <a:p>
            <a:r>
              <a:rPr lang="en-US" dirty="0" smtClean="0"/>
              <a:t>For entertainment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766" r="15766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752" y="3735661"/>
            <a:ext cx="1907415" cy="26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4772" y="4876800"/>
            <a:ext cx="4255062" cy="1188720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"/>
            </a:pPr>
            <a:r>
              <a:rPr lang="en-US" dirty="0" smtClean="0">
                <a:latin typeface="Baskerville Old Face"/>
                <a:cs typeface="Baskerville Old Face"/>
              </a:rPr>
              <a:t>Every culture has its own mythology, but there are universal symbols and themes that connect them all</a:t>
            </a:r>
          </a:p>
          <a:p>
            <a:endParaRPr lang="en-US" dirty="0" smtClean="0">
              <a:latin typeface="Baskerville Old Face"/>
              <a:cs typeface="Baskerville Old Face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t="8252" b="8252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5"/>
          </p:nvPr>
        </p:nvPicPr>
        <p:blipFill>
          <a:blip r:embed="rId3"/>
          <a:srcRect l="1691" r="1691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14413" b="14413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24714" b="24714"/>
          <a:stretch>
            <a:fillRect/>
          </a:stretch>
        </p:blipFill>
        <p:spPr>
          <a:xfrm rot="21193488">
            <a:off x="611188" y="450850"/>
            <a:ext cx="3930650" cy="283368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cultures have myths?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82831" y="1079594"/>
            <a:ext cx="4336348" cy="277015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Ancient Greek and Roman Mythology is often called “Classical Mythology”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09" r="7109"/>
          <a:stretch>
            <a:fillRect/>
          </a:stretch>
        </p:blipFill>
        <p:spPr>
          <a:xfrm rot="21267402">
            <a:off x="695325" y="1104900"/>
            <a:ext cx="3657600" cy="493712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235" y="3970687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197</TotalTime>
  <Words>611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Baskerville Old Face</vt:lpstr>
      <vt:lpstr>Calisto MT</vt:lpstr>
      <vt:lpstr>Mistral</vt:lpstr>
      <vt:lpstr>Wingdings</vt:lpstr>
      <vt:lpstr>Wingdings 2</vt:lpstr>
      <vt:lpstr>Travelogue</vt:lpstr>
      <vt:lpstr>Intro to Mythology</vt:lpstr>
      <vt:lpstr>FYI:</vt:lpstr>
      <vt:lpstr>What is a myth?</vt:lpstr>
      <vt:lpstr>Purposes of Mythology</vt:lpstr>
      <vt:lpstr>Types of Myths</vt:lpstr>
      <vt:lpstr>Eight Elements found in Mythology</vt:lpstr>
      <vt:lpstr>Why do we study mythology?</vt:lpstr>
      <vt:lpstr>Which cultures have myths?</vt:lpstr>
      <vt:lpstr>Ancient Greek and Roman Mythology is often called “Classical Mythology”</vt:lpstr>
      <vt:lpstr>Ancient Greek Culture</vt:lpstr>
      <vt:lpstr>Legacy of the ancient Greeks</vt:lpstr>
      <vt:lpstr>Influence of the Romans</vt:lpstr>
      <vt:lpstr>On to your next task…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Mythology</dc:title>
  <dc:creator>Jamie LaCava Owen</dc:creator>
  <cp:lastModifiedBy>Jessica Wilson</cp:lastModifiedBy>
  <cp:revision>15</cp:revision>
  <dcterms:created xsi:type="dcterms:W3CDTF">2013-09-07T14:04:44Z</dcterms:created>
  <dcterms:modified xsi:type="dcterms:W3CDTF">2015-09-14T19:18:49Z</dcterms:modified>
</cp:coreProperties>
</file>